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43;&#1080;&#1089;&#1090;&#1086;&#1075;&#1088;&#1072;&#1084;&#1084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5;&#1090;&#1086;&#1085;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43;&#1080;&#1089;&#1090;&#1086;&#1075;&#1088;&#1072;&#1084;&#1084;&#1072;%20(&#1050;&#1086;&#1085;&#1092;&#1083;&#1080;&#1082;&#1090;&#1091;&#1102;&#1097;&#1072;&#1103;%20&#1082;&#1086;&#1087;&#1080;&#1103;%20&#1089;%20&#1082;&#1086;&#1084;&#1087;&#1100;&#1102;&#1090;&#1077;&#1088;&#1072;%20Egor%20Maximov%202018-03-0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Zamdirfin\&#1086;&#1073;&#1097;&#1072;&#1103;\&#1044;&#1086;&#1082;&#1083;&#1072;&#1076;&#1099;%20&#1086;&#1090;&#1095;&#1077;&#1090;&#1099;%20&#1056;&#1054;%202015-2016,%202017\2017%20&#1075;&#1086;&#1076;\&#1079;&#1072;&#1082;%20&#1089;&#1086;&#1073;&#1088;&#1072;&#1085;&#1080;&#1077;%2019,01,18\&#1040;&#1085;&#1072;&#1083;&#1080;&#1079;%20&#1085;&#1072;&#1095;&#1080;&#1089;%20&#1080;%20&#1086;&#1087;&#1083;&#1072;&#1090;%20&#1079;&#1072;%20&#1050;&#1056;%20&#1085;&#1072;%2022.02.2018%20&#1088;&#1072;&#1073;&#1086;&#1090;&#1099;%20&#1085;&#1072;%202018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4;&#1090;&#1095;&#1077;&#1090;%20&#1087;&#1086;%20&#1052;&#1054;%20&#1080;%20&#1102;&#1088;.%20&#1083;&#1080;&#1094;&#1072;&#1084;%20&#1085;&#1072;%2016.02.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ropbox\&#1055;&#1058;&#1054;\&#1043;&#1048;&#1057;&#1058;&#1054;&#1043;&#1056;&#1040;&#1052;&#1052;&#1040;%20&#1087;&#1086;%20&#1088;&#1072;&#1081;&#1086;&#1085;&#1072;&#1084;\&#1056;&#1045;&#1045;&#1057;&#1058;&#1056;%20&#1057;&#1059;&#1044;&#1045;&#1041;&#1053;&#1067;&#1061;%20&#1044;&#1045;&#1051;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64948905882442"/>
          <c:y val="0.14870488322717623"/>
          <c:w val="0.53764626683912353"/>
          <c:h val="0.79220065644660664"/>
        </c:manualLayout>
      </c:layout>
      <c:pieChart>
        <c:varyColors val="1"/>
        <c:ser>
          <c:idx val="0"/>
          <c:order val="0"/>
          <c:spPr>
            <a:effectLst>
              <a:outerShdw blurRad="304800" dist="241300" dir="5400000" sx="117000" sy="117000" rotWithShape="0">
                <a:schemeClr val="bg1">
                  <a:lumMod val="50000"/>
                  <a:alpha val="35000"/>
                </a:schemeClr>
              </a:outerShdw>
            </a:effectLst>
          </c:spPr>
          <c:explosion val="18"/>
          <c:dPt>
            <c:idx val="0"/>
            <c:bubble3D val="0"/>
            <c:explosion val="8"/>
            <c:spPr>
              <a:solidFill>
                <a:srgbClr val="0070C0"/>
              </a:solidFill>
              <a:ln>
                <a:noFill/>
              </a:ln>
              <a:effectLst>
                <a:outerShdw blurRad="304800" dist="241300" dir="5400000" sx="117000" sy="117000" rotWithShape="0">
                  <a:schemeClr val="bg1">
                    <a:lumMod val="5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04800" dist="241300" dir="5400000" sx="117000" sy="117000" rotWithShape="0">
                  <a:schemeClr val="bg1">
                    <a:lumMod val="5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04800" dist="241300" dir="5400000" sx="117000" sy="117000" rotWithShape="0">
                  <a:schemeClr val="bg1">
                    <a:lumMod val="5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04800" dist="241300" dir="5400000" sx="117000" sy="117000" rotWithShape="0">
                  <a:schemeClr val="bg1">
                    <a:lumMod val="5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04800" dist="241300" dir="5400000" sx="117000" sy="117000" rotWithShape="0">
                  <a:schemeClr val="bg1">
                    <a:lumMod val="50000"/>
                    <a:alpha val="3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044098140965272E-3"/>
                  <c:y val="-0.167010871045963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790A8D-4AF7-4152-80EA-2AAA78622033}" type="VALUE">
                      <a:rPr lang="en-US" sz="1600" b="1"/>
                      <a:pPr>
                        <a:defRPr sz="16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16288946775238E-2"/>
                      <c:h val="7.609668066883457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82508490473273E-2"/>
                  <c:y val="-2.5138227148358061E-2"/>
                </c:manualLayout>
              </c:layout>
              <c:tx>
                <c:rich>
                  <a:bodyPr/>
                  <a:lstStyle/>
                  <a:p>
                    <a:fld id="{B38279D9-CBC1-4977-AA34-7DCDAC31BE7A}" type="VALUE">
                      <a:rPr lang="en-US" sz="1600" b="1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8608461534507414E-2"/>
                  <c:y val="-4.421366651033879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968962626355725E-2"/>
                  <c:y val="-3.824746960459415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82310718499076E-2"/>
                  <c:y val="-1.311772179340022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54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'[Гистограмма (Конфликтующая копия с компьютера Egor Maximov 2018-03-05).xlsx]Гистограмма'!$A$190:$A$194</c:f>
              <c:strCache>
                <c:ptCount val="5"/>
                <c:pt idx="0">
                  <c:v>Инженерные сети</c:v>
                </c:pt>
                <c:pt idx="1">
                  <c:v>Крыша</c:v>
                </c:pt>
                <c:pt idx="2">
                  <c:v>Фасад</c:v>
                </c:pt>
                <c:pt idx="3">
                  <c:v>Фундамент</c:v>
                </c:pt>
                <c:pt idx="4">
                  <c:v>Подвал</c:v>
                </c:pt>
              </c:strCache>
            </c:strRef>
          </c:cat>
          <c:val>
            <c:numRef>
              <c:f>'[Гистограмма (Конфликтующая копия с компьютера Egor Maximov 2018-03-05).xlsx]Гистограмма'!$B$190:$B$194</c:f>
              <c:numCache>
                <c:formatCode>General</c:formatCode>
                <c:ptCount val="5"/>
                <c:pt idx="0">
                  <c:v>225</c:v>
                </c:pt>
                <c:pt idx="1">
                  <c:v>51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9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Облученский МР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589369319746629E-2"/>
          <c:y val="0.12896750425089742"/>
          <c:w val="0.87882126136050676"/>
          <c:h val="0.71816949305886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Лист1!$A$84</c:f>
              <c:strCache>
                <c:ptCount val="1"/>
                <c:pt idx="0">
                  <c:v>Оплачено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Лист1!$B$84:$D$84</c:f>
              <c:numCache>
                <c:formatCode>General</c:formatCode>
                <c:ptCount val="3"/>
                <c:pt idx="1">
                  <c:v>25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Лист1!$A$85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38542041951319E-3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Лист1!$B$85:$D$85</c:f>
              <c:numCache>
                <c:formatCode>General</c:formatCode>
                <c:ptCount val="3"/>
                <c:pt idx="1">
                  <c:v>181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33426504"/>
        <c:axId val="433428856"/>
      </c:barChart>
      <c:catAx>
        <c:axId val="43342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28856"/>
        <c:crosses val="autoZero"/>
        <c:auto val="1"/>
        <c:lblAlgn val="ctr"/>
        <c:lblOffset val="100"/>
        <c:noMultiLvlLbl val="0"/>
      </c:catAx>
      <c:valAx>
        <c:axId val="433428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2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500" b="1" i="0" u="none" strike="noStrike" baseline="0">
                <a:solidFill>
                  <a:schemeClr val="tx1"/>
                </a:solidFill>
                <a:effectLst/>
              </a:rPr>
              <a:t>Биробиджанский МР</a:t>
            </a:r>
            <a:endParaRPr lang="ru-RU" sz="15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Лист1!$A$92</c:f>
              <c:strCache>
                <c:ptCount val="1"/>
                <c:pt idx="0">
                  <c:v>Оплачено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Лист1!$B$92:$D$92</c:f>
              <c:numCache>
                <c:formatCode>General</c:formatCode>
                <c:ptCount val="3"/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Лист1!$A$93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Лист1!$B$93:$D$93</c:f>
              <c:numCache>
                <c:formatCode>General</c:formatCode>
                <c:ptCount val="3"/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33429248"/>
        <c:axId val="433427680"/>
      </c:barChart>
      <c:catAx>
        <c:axId val="4334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27680"/>
        <c:crosses val="autoZero"/>
        <c:auto val="1"/>
        <c:lblAlgn val="ctr"/>
        <c:lblOffset val="100"/>
        <c:noMultiLvlLbl val="0"/>
      </c:catAx>
      <c:valAx>
        <c:axId val="433427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2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75518121512692E-2"/>
          <c:y val="0.89755501144645633"/>
          <c:w val="0.89999978314470541"/>
          <c:h val="0.10244498855354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Октябрьский МР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Лист1!$A$88</c:f>
              <c:strCache>
                <c:ptCount val="1"/>
                <c:pt idx="0">
                  <c:v>Оплачено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noFill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noFill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Лист1!$B$88:$D$88</c:f>
              <c:numCache>
                <c:formatCode>General</c:formatCode>
                <c:ptCount val="3"/>
                <c:pt idx="0">
                  <c:v>30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33431208"/>
        <c:axId val="433430424"/>
      </c:barChart>
      <c:catAx>
        <c:axId val="43343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30424"/>
        <c:crosses val="autoZero"/>
        <c:auto val="1"/>
        <c:lblAlgn val="ctr"/>
        <c:lblOffset val="100"/>
        <c:noMultiLvlLbl val="0"/>
      </c:catAx>
      <c:valAx>
        <c:axId val="433430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3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>
                <a:solidFill>
                  <a:schemeClr val="tx1"/>
                </a:solidFill>
                <a:effectLst/>
              </a:rPr>
              <a:t>Ленинский МР</a:t>
            </a:r>
            <a:endParaRPr lang="ru-RU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455977290913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Лист1!$A$79</c:f>
              <c:strCache>
                <c:ptCount val="1"/>
                <c:pt idx="0">
                  <c:v>Оплачено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Лист1!$B$79:$D$79</c:f>
              <c:numCache>
                <c:formatCode>General</c:formatCode>
                <c:ptCount val="3"/>
                <c:pt idx="0">
                  <c:v>60</c:v>
                </c:pt>
                <c:pt idx="1">
                  <c:v>0</c:v>
                </c:pt>
                <c:pt idx="2">
                  <c:v>282</c:v>
                </c:pt>
              </c:numCache>
            </c:numRef>
          </c:val>
        </c:ser>
        <c:ser>
          <c:idx val="1"/>
          <c:order val="1"/>
          <c:tx>
            <c:strRef>
              <c:f>Лист1!$A$80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i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Лист1!$B$80:$D$80</c:f>
              <c:numCache>
                <c:formatCode>General</c:formatCode>
                <c:ptCount val="3"/>
                <c:pt idx="1">
                  <c:v>100</c:v>
                </c:pt>
                <c:pt idx="2">
                  <c:v>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33431992"/>
        <c:axId val="433427288"/>
      </c:barChart>
      <c:catAx>
        <c:axId val="43343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27288"/>
        <c:crosses val="autoZero"/>
        <c:auto val="1"/>
        <c:lblAlgn val="ctr"/>
        <c:lblOffset val="100"/>
        <c:noMultiLvlLbl val="0"/>
      </c:catAx>
      <c:valAx>
        <c:axId val="433427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3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Смидовичский МР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102396246144653E-2"/>
          <c:y val="0.13208333333333333"/>
          <c:w val="0.90179520750771069"/>
          <c:h val="0.75102218226006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Лист1!$A$96</c:f>
              <c:strCache>
                <c:ptCount val="1"/>
                <c:pt idx="0">
                  <c:v>Оплачено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Лист1!$B$96:$D$96</c:f>
              <c:numCache>
                <c:formatCode>General</c:formatCode>
                <c:ptCount val="3"/>
                <c:pt idx="0">
                  <c:v>150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Лист1!$A$97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Лист1!$B$97:$D$97</c:f>
              <c:numCache>
                <c:formatCode>General</c:formatCode>
                <c:ptCount val="3"/>
                <c:pt idx="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33426896"/>
        <c:axId val="433428464"/>
      </c:barChart>
      <c:catAx>
        <c:axId val="43342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28464"/>
        <c:crosses val="autoZero"/>
        <c:auto val="1"/>
        <c:lblAlgn val="ctr"/>
        <c:lblOffset val="100"/>
        <c:noMultiLvlLbl val="0"/>
      </c:catAx>
      <c:valAx>
        <c:axId val="43342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2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Лист1!$N$3</c:f>
              <c:strCache>
                <c:ptCount val="1"/>
                <c:pt idx="0">
                  <c:v>Сумма задолженности физических лиц по МО в тыс. руб. (должники ни разу не платившие взносы)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25294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1523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1110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1004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351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343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230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182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111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Лист1!$M$4:$M$29</c:f>
              <c:strCache>
                <c:ptCount val="26"/>
                <c:pt idx="0">
                  <c:v>г.Биробиджан</c:v>
                </c:pt>
                <c:pt idx="1">
                  <c:v>г.Облучье</c:v>
                </c:pt>
                <c:pt idx="2">
                  <c:v>пгт Теплоозерск</c:v>
                </c:pt>
                <c:pt idx="3">
                  <c:v>с.Ленинское</c:v>
                </c:pt>
                <c:pt idx="4">
                  <c:v>п.Смидович</c:v>
                </c:pt>
                <c:pt idx="5">
                  <c:v>п.Приамурский</c:v>
                </c:pt>
                <c:pt idx="6">
                  <c:v>п.Николаевка</c:v>
                </c:pt>
                <c:pt idx="7">
                  <c:v>пгт Бира</c:v>
                </c:pt>
                <c:pt idx="8">
                  <c:v>с.Амурзет</c:v>
                </c:pt>
                <c:pt idx="9">
                  <c:v>п.Волочаевка2</c:v>
                </c:pt>
                <c:pt idx="10">
                  <c:v>пгт Кульдур</c:v>
                </c:pt>
                <c:pt idx="11">
                  <c:v>с.Птичник</c:v>
                </c:pt>
                <c:pt idx="12">
                  <c:v>с.Камышовка</c:v>
                </c:pt>
                <c:pt idx="13">
                  <c:v>п.Будукан</c:v>
                </c:pt>
                <c:pt idx="14">
                  <c:v>с.Бабстово</c:v>
                </c:pt>
                <c:pt idx="15">
                  <c:v>с.Найфельд</c:v>
                </c:pt>
                <c:pt idx="16">
                  <c:v>с.Бирофельд</c:v>
                </c:pt>
                <c:pt idx="17">
                  <c:v>пгт Известковый</c:v>
                </c:pt>
                <c:pt idx="18">
                  <c:v>с.Биджан</c:v>
                </c:pt>
                <c:pt idx="19">
                  <c:v>с.Дубовое</c:v>
                </c:pt>
                <c:pt idx="20">
                  <c:v>с.Волочаевка1</c:v>
                </c:pt>
                <c:pt idx="21">
                  <c:v>с.Дежнево</c:v>
                </c:pt>
                <c:pt idx="22">
                  <c:v>с.Полевое</c:v>
                </c:pt>
                <c:pt idx="23">
                  <c:v>пгт Биракан</c:v>
                </c:pt>
                <c:pt idx="24">
                  <c:v>с.Валдгейм</c:v>
                </c:pt>
                <c:pt idx="25">
                  <c:v>с.Пашково</c:v>
                </c:pt>
              </c:strCache>
            </c:strRef>
          </c:cat>
          <c:val>
            <c:numRef>
              <c:f>Лист1!$O$4:$O$29</c:f>
              <c:numCache>
                <c:formatCode>0</c:formatCode>
                <c:ptCount val="26"/>
                <c:pt idx="0" formatCode="General">
                  <c:v>4500</c:v>
                </c:pt>
                <c:pt idx="1">
                  <c:v>2607</c:v>
                </c:pt>
                <c:pt idx="2">
                  <c:v>2233</c:v>
                </c:pt>
                <c:pt idx="3">
                  <c:v>1973</c:v>
                </c:pt>
                <c:pt idx="4">
                  <c:v>1901</c:v>
                </c:pt>
                <c:pt idx="5">
                  <c:v>1560</c:v>
                </c:pt>
                <c:pt idx="6">
                  <c:v>1454</c:v>
                </c:pt>
                <c:pt idx="7">
                  <c:v>928</c:v>
                </c:pt>
                <c:pt idx="8">
                  <c:v>853</c:v>
                </c:pt>
                <c:pt idx="9">
                  <c:v>751</c:v>
                </c:pt>
                <c:pt idx="10">
                  <c:v>743</c:v>
                </c:pt>
                <c:pt idx="11">
                  <c:v>480</c:v>
                </c:pt>
                <c:pt idx="12">
                  <c:v>432</c:v>
                </c:pt>
                <c:pt idx="13">
                  <c:v>340</c:v>
                </c:pt>
                <c:pt idx="14">
                  <c:v>338</c:v>
                </c:pt>
                <c:pt idx="15">
                  <c:v>328</c:v>
                </c:pt>
                <c:pt idx="16">
                  <c:v>311</c:v>
                </c:pt>
                <c:pt idx="17">
                  <c:v>250</c:v>
                </c:pt>
                <c:pt idx="18">
                  <c:v>244</c:v>
                </c:pt>
                <c:pt idx="19">
                  <c:v>233</c:v>
                </c:pt>
                <c:pt idx="20">
                  <c:v>195</c:v>
                </c:pt>
                <c:pt idx="21">
                  <c:v>128</c:v>
                </c:pt>
                <c:pt idx="22">
                  <c:v>117</c:v>
                </c:pt>
                <c:pt idx="23">
                  <c:v>115</c:v>
                </c:pt>
                <c:pt idx="24">
                  <c:v>110</c:v>
                </c:pt>
                <c:pt idx="25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-27"/>
        <c:axId val="433432384"/>
        <c:axId val="433430032"/>
      </c:barChart>
      <c:catAx>
        <c:axId val="4334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30032"/>
        <c:crosses val="autoZero"/>
        <c:auto val="1"/>
        <c:lblAlgn val="ctr"/>
        <c:lblOffset val="100"/>
        <c:noMultiLvlLbl val="0"/>
      </c:catAx>
      <c:valAx>
        <c:axId val="433430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803E-3"/>
                  <c:y val="0.18055555555555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9E-3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36</c:v>
                </c:pt>
                <c:pt idx="1">
                  <c:v>34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431600"/>
        <c:axId val="433426112"/>
        <c:axId val="0"/>
      </c:bar3DChart>
      <c:catAx>
        <c:axId val="43343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26112"/>
        <c:crosses val="autoZero"/>
        <c:auto val="1"/>
        <c:lblAlgn val="ctr"/>
        <c:lblOffset val="100"/>
        <c:noMultiLvlLbl val="0"/>
      </c:catAx>
      <c:valAx>
        <c:axId val="4334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43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обращений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462668816039986E-17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5740740740740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295</c:v>
                </c:pt>
                <c:pt idx="1">
                  <c:v>118</c:v>
                </c:pt>
                <c:pt idx="2">
                  <c:v>151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обращений по линии WhatsApp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5776215582893794E-2"/>
                  <c:y val="-2.0254743547681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120112"/>
        <c:axId val="434118152"/>
        <c:axId val="0"/>
      </c:bar3DChart>
      <c:catAx>
        <c:axId val="43412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118152"/>
        <c:crosses val="autoZero"/>
        <c:auto val="1"/>
        <c:lblAlgn val="ctr"/>
        <c:lblOffset val="100"/>
        <c:noMultiLvlLbl val="0"/>
      </c:catAx>
      <c:valAx>
        <c:axId val="43411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12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6369203849517"/>
          <c:y val="3.9749323180096052E-3"/>
          <c:w val="0.56889304461942258"/>
          <c:h val="0.98061525526929438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22222222222222221"/>
                  <c:y val="-0.34470770756241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0.21544227009928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Гистограмма!$A$268:$A$270</c:f>
              <c:strCache>
                <c:ptCount val="3"/>
                <c:pt idx="0">
                  <c:v>Целевой показатель </c:v>
                </c:pt>
                <c:pt idx="1">
                  <c:v>Отремонтировано</c:v>
                </c:pt>
                <c:pt idx="2">
                  <c:v>Целевой показатель </c:v>
                </c:pt>
              </c:strCache>
            </c:strRef>
          </c:cat>
          <c:val>
            <c:numRef>
              <c:f>Гистограмма!$B$268:$B$270</c:f>
              <c:numCache>
                <c:formatCode>0</c:formatCode>
                <c:ptCount val="3"/>
                <c:pt idx="0" formatCode="General">
                  <c:v>1092</c:v>
                </c:pt>
                <c:pt idx="1">
                  <c:v>281</c:v>
                </c:pt>
                <c:pt idx="2">
                  <c:v>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1"/>
      </c:doughnutChart>
      <c:spPr>
        <a:noFill/>
        <a:ln>
          <a:noFill/>
        </a:ln>
        <a:effectLst>
          <a:innerShdw blurRad="63500" dist="50800" dir="18900000">
            <a:schemeClr val="tx1">
              <a:lumMod val="50000"/>
              <a:lumOff val="50000"/>
              <a:alpha val="50000"/>
            </a:schemeClr>
          </a:innerShdw>
        </a:effec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67040878788681613"/>
          <c:w val="1"/>
          <c:h val="0.12129091989974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110175271586E-2"/>
          <c:y val="1.8702346781043842E-2"/>
          <c:w val="0.92866178101871211"/>
          <c:h val="0.8727088673421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'Гр.1 собир. помес.'!$A$3</c:f>
              <c:strCache>
                <c:ptCount val="1"/>
                <c:pt idx="0">
                  <c:v>фев.15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помес.'!$B$3:$D$3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1D-6343-8F55-AF8451584727}"/>
            </c:ext>
          </c:extLst>
        </c:ser>
        <c:ser>
          <c:idx val="1"/>
          <c:order val="1"/>
          <c:tx>
            <c:strRef>
              <c:f>'Гр.1 собир. помес.'!$A$4</c:f>
              <c:strCache>
                <c:ptCount val="1"/>
                <c:pt idx="0">
                  <c:v>мар.15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помес.'!$B$4:$D$4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23-4C25-8BAB-DBA265F5E5E3}"/>
            </c:ext>
          </c:extLst>
        </c:ser>
        <c:ser>
          <c:idx val="2"/>
          <c:order val="2"/>
          <c:tx>
            <c:strRef>
              <c:f>'Гр.1 собир. помес.'!$A$5</c:f>
              <c:strCache>
                <c:ptCount val="1"/>
                <c:pt idx="0">
                  <c:v>апр.15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помес.'!$B$5:$D$5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23-4C25-8BAB-DBA265F5E5E3}"/>
            </c:ext>
          </c:extLst>
        </c:ser>
        <c:ser>
          <c:idx val="3"/>
          <c:order val="3"/>
          <c:tx>
            <c:strRef>
              <c:f>'Гр.1 собир. помес.'!$A$6</c:f>
              <c:strCache>
                <c:ptCount val="1"/>
                <c:pt idx="0">
                  <c:v>май.15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помес.'!$B$6:$D$6</c:f>
            </c:numRef>
          </c:val>
        </c:ser>
        <c:ser>
          <c:idx val="4"/>
          <c:order val="4"/>
          <c:tx>
            <c:strRef>
              <c:f>'Гр.1 собир. помес.'!$A$7</c:f>
              <c:strCache>
                <c:ptCount val="1"/>
                <c:pt idx="0">
                  <c:v>июн.15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помес.'!$B$7:$D$7</c:f>
            </c:numRef>
          </c:val>
        </c:ser>
        <c:ser>
          <c:idx val="5"/>
          <c:order val="5"/>
          <c:tx>
            <c:strRef>
              <c:f>'Гр.1 собир. помес.'!$A$8</c:f>
              <c:strCache>
                <c:ptCount val="1"/>
                <c:pt idx="0">
                  <c:v>июл.15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помес.'!$B$8:$D$8</c:f>
            </c:numRef>
          </c:val>
        </c:ser>
        <c:ser>
          <c:idx val="6"/>
          <c:order val="6"/>
          <c:tx>
            <c:strRef>
              <c:f>'Гр.1 собир. помес.'!$A$9</c:f>
              <c:strCache>
                <c:ptCount val="1"/>
                <c:pt idx="0">
                  <c:v>авг.15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помес.'!$B$9:$D$9</c:f>
            </c:numRef>
          </c:val>
        </c:ser>
        <c:ser>
          <c:idx val="7"/>
          <c:order val="7"/>
          <c:tx>
            <c:strRef>
              <c:f>'Гр.1 собир. помес.'!$A$10</c:f>
              <c:strCache>
                <c:ptCount val="1"/>
                <c:pt idx="0">
                  <c:v>сен.15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помес.'!$B$10:$D$10</c:f>
            </c:numRef>
          </c:val>
        </c:ser>
        <c:ser>
          <c:idx val="8"/>
          <c:order val="8"/>
          <c:tx>
            <c:strRef>
              <c:f>'Гр.1 собир. помес.'!$A$11</c:f>
              <c:strCache>
                <c:ptCount val="1"/>
                <c:pt idx="0">
                  <c:v>окт.15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помес.'!$B$11:$D$11</c:f>
            </c:numRef>
          </c:val>
        </c:ser>
        <c:ser>
          <c:idx val="9"/>
          <c:order val="9"/>
          <c:tx>
            <c:strRef>
              <c:f>'Гр.1 собир. помес.'!$A$12</c:f>
              <c:strCache>
                <c:ptCount val="1"/>
                <c:pt idx="0">
                  <c:v>ноя.15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помес.'!$B$12:$D$12</c:f>
            </c:numRef>
          </c:val>
        </c:ser>
        <c:ser>
          <c:idx val="10"/>
          <c:order val="10"/>
          <c:tx>
            <c:strRef>
              <c:f>'Гр.1 собир. помес.'!$A$13</c:f>
              <c:strCache>
                <c:ptCount val="1"/>
                <c:pt idx="0">
                  <c:v>дек.15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помес.'!$B$13:$D$13</c:f>
            </c:numRef>
          </c:val>
        </c:ser>
        <c:ser>
          <c:idx val="11"/>
          <c:order val="11"/>
          <c:tx>
            <c:strRef>
              <c:f>'Гр.1 собир. помес.'!$A$14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3.8094798020880602E-17"/>
                  <c:y val="9.76562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283482142857142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04464285714285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'Гр.1 собир. помес.'!$B$2:$D$2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'Гр.1 собир. помес.'!$B$14:$D$14</c:f>
              <c:numCache>
                <c:formatCode>0.0</c:formatCode>
                <c:ptCount val="3"/>
                <c:pt idx="0">
                  <c:v>62</c:v>
                </c:pt>
                <c:pt idx="1">
                  <c:v>76.400000000000006</c:v>
                </c:pt>
                <c:pt idx="2">
                  <c:v>78.599999999999994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5844208"/>
        <c:axId val="495844600"/>
      </c:barChart>
      <c:catAx>
        <c:axId val="4958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844600"/>
        <c:crosses val="autoZero"/>
        <c:auto val="1"/>
        <c:lblAlgn val="ctr"/>
        <c:lblOffset val="100"/>
        <c:noMultiLvlLbl val="1"/>
      </c:catAx>
      <c:valAx>
        <c:axId val="49584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84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07361073620776E-2"/>
          <c:y val="9.0882546640099635E-2"/>
          <c:w val="0.9170372774955271"/>
          <c:h val="0.7029809708187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'Гр.3 по пос.'!$B$2</c:f>
              <c:strCache>
                <c:ptCount val="1"/>
                <c:pt idx="0">
                  <c:v>% собираемости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'Гр.3 по пос.'!$A$3:$A$28</c:f>
              <c:strCache>
                <c:ptCount val="26"/>
                <c:pt idx="0">
                  <c:v>Бираканское ГП</c:v>
                </c:pt>
                <c:pt idx="1">
                  <c:v>Волочаевское СП</c:v>
                </c:pt>
                <c:pt idx="2">
                  <c:v>Известковское ГП</c:v>
                </c:pt>
                <c:pt idx="3">
                  <c:v>Валдгеймское СП</c:v>
                </c:pt>
                <c:pt idx="4">
                  <c:v>Дежневское СП</c:v>
                </c:pt>
                <c:pt idx="5">
                  <c:v>Бабстовское СП</c:v>
                </c:pt>
                <c:pt idx="6">
                  <c:v>Биджанское СП</c:v>
                </c:pt>
                <c:pt idx="7">
                  <c:v>Пашковское СП</c:v>
                </c:pt>
                <c:pt idx="8">
                  <c:v>Бирофельдское СП</c:v>
                </c:pt>
                <c:pt idx="9">
                  <c:v>Амурзетское СП</c:v>
                </c:pt>
                <c:pt idx="10">
                  <c:v>Волочаевское ГП</c:v>
                </c:pt>
                <c:pt idx="11">
                  <c:v>Кульдурское ГП</c:v>
                </c:pt>
                <c:pt idx="12">
                  <c:v>Приамурское ГП</c:v>
                </c:pt>
                <c:pt idx="13">
                  <c:v>г. Биробиджан</c:v>
                </c:pt>
                <c:pt idx="14">
                  <c:v>Облученское ГП</c:v>
                </c:pt>
                <c:pt idx="15">
                  <c:v>Птичнинское СП</c:v>
                </c:pt>
                <c:pt idx="16">
                  <c:v>Николаевское ГП</c:v>
                </c:pt>
                <c:pt idx="17">
                  <c:v>Смидовичское ГП</c:v>
                </c:pt>
                <c:pt idx="18">
                  <c:v>Дубовское СП</c:v>
                </c:pt>
                <c:pt idx="19">
                  <c:v>Нагибовское СП</c:v>
                </c:pt>
                <c:pt idx="20">
                  <c:v>Найфельдское СП</c:v>
                </c:pt>
                <c:pt idx="21">
                  <c:v>Полевское СП</c:v>
                </c:pt>
                <c:pt idx="22">
                  <c:v>Камышовское СП</c:v>
                </c:pt>
                <c:pt idx="23">
                  <c:v>Ленинское СП</c:v>
                </c:pt>
                <c:pt idx="24">
                  <c:v>Теплоозерское ГП</c:v>
                </c:pt>
                <c:pt idx="25">
                  <c:v>Бирское ГП</c:v>
                </c:pt>
              </c:strCache>
            </c:strRef>
          </c:cat>
          <c:val>
            <c:numRef>
              <c:f>'Гр.3 по пос.'!$B$3:$B$28</c:f>
              <c:numCache>
                <c:formatCode>0</c:formatCode>
                <c:ptCount val="26"/>
                <c:pt idx="0">
                  <c:v>88</c:v>
                </c:pt>
                <c:pt idx="1">
                  <c:v>87</c:v>
                </c:pt>
                <c:pt idx="2">
                  <c:v>86.3</c:v>
                </c:pt>
                <c:pt idx="3">
                  <c:v>86.1</c:v>
                </c:pt>
                <c:pt idx="4">
                  <c:v>85.5</c:v>
                </c:pt>
                <c:pt idx="5">
                  <c:v>82.3</c:v>
                </c:pt>
                <c:pt idx="6">
                  <c:v>81</c:v>
                </c:pt>
                <c:pt idx="7">
                  <c:v>79.599999999999994</c:v>
                </c:pt>
                <c:pt idx="8">
                  <c:v>78.400000000000006</c:v>
                </c:pt>
                <c:pt idx="9">
                  <c:v>78.3</c:v>
                </c:pt>
                <c:pt idx="10">
                  <c:v>78</c:v>
                </c:pt>
                <c:pt idx="11">
                  <c:v>74.599999999999994</c:v>
                </c:pt>
                <c:pt idx="12">
                  <c:v>74.599999999999994</c:v>
                </c:pt>
                <c:pt idx="13">
                  <c:v>73.900000000000006</c:v>
                </c:pt>
                <c:pt idx="14">
                  <c:v>73.3</c:v>
                </c:pt>
                <c:pt idx="15">
                  <c:v>72.3</c:v>
                </c:pt>
                <c:pt idx="16">
                  <c:v>72.5</c:v>
                </c:pt>
                <c:pt idx="17">
                  <c:v>72.5</c:v>
                </c:pt>
                <c:pt idx="18">
                  <c:v>71.599999999999994</c:v>
                </c:pt>
                <c:pt idx="19">
                  <c:v>71.8</c:v>
                </c:pt>
                <c:pt idx="20">
                  <c:v>70.2</c:v>
                </c:pt>
                <c:pt idx="21">
                  <c:v>67.8</c:v>
                </c:pt>
                <c:pt idx="22">
                  <c:v>66.400000000000006</c:v>
                </c:pt>
                <c:pt idx="23">
                  <c:v>65.599999999999994</c:v>
                </c:pt>
                <c:pt idx="24">
                  <c:v>58.8</c:v>
                </c:pt>
                <c:pt idx="2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AA-6F4D-98F2-A4D2463DD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32675664"/>
        <c:axId val="432673312"/>
      </c:barChart>
      <c:catAx>
        <c:axId val="43267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73312"/>
        <c:crosses val="autoZero"/>
        <c:auto val="1"/>
        <c:lblAlgn val="ctr"/>
        <c:lblOffset val="100"/>
        <c:noMultiLvlLbl val="0"/>
      </c:catAx>
      <c:valAx>
        <c:axId val="43267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7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0519982172039"/>
          <c:y val="1.9465820313539561E-2"/>
          <c:w val="0.69000148566334873"/>
          <c:h val="0.94973256951489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'Диаграмма по адм'!$C$1</c:f>
              <c:strCache>
                <c:ptCount val="1"/>
                <c:pt idx="0">
                  <c:v>% собираемости на 23.12.16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'Диаграмма по адм'!$B$2:$B$32</c:f>
              <c:strCache>
                <c:ptCount val="30"/>
                <c:pt idx="0">
                  <c:v>Адм. МО "Бирофельдское СП"</c:v>
                </c:pt>
                <c:pt idx="1">
                  <c:v>Адм. МО "Бабстовское СП"</c:v>
                </c:pt>
                <c:pt idx="2">
                  <c:v>Адм. МО "Птичнинское СП"</c:v>
                </c:pt>
                <c:pt idx="3">
                  <c:v>Адм. МО "Найфельдское СП"</c:v>
                </c:pt>
                <c:pt idx="4">
                  <c:v>Адм. МО "Октябрьский район"</c:v>
                </c:pt>
                <c:pt idx="5">
                  <c:v>Адм. МО "Известковское ГП"</c:v>
                </c:pt>
                <c:pt idx="6">
                  <c:v>Адм. МО "Николаевское ГП"</c:v>
                </c:pt>
                <c:pt idx="7">
                  <c:v>Адм. МО "Амурзетское СП"</c:v>
                </c:pt>
                <c:pt idx="8">
                  <c:v>Адм. МО "Дубовское СП"</c:v>
                </c:pt>
                <c:pt idx="9">
                  <c:v>Адм. МО "Волочаевское СП"</c:v>
                </c:pt>
                <c:pt idx="10">
                  <c:v>Адм. МО "Полевское СП"</c:v>
                </c:pt>
                <c:pt idx="11">
                  <c:v>Адм. МО "Бираканское ГП"</c:v>
                </c:pt>
                <c:pt idx="12">
                  <c:v>Адм. МО "Биджанское СП"</c:v>
                </c:pt>
                <c:pt idx="13">
                  <c:v>Адм. МО "Приамурское ГП"</c:v>
                </c:pt>
                <c:pt idx="14">
                  <c:v>Адм. МО "Валдгеймское СП"</c:v>
                </c:pt>
                <c:pt idx="15">
                  <c:v>Адм. МО"Дежневское СП"</c:v>
                </c:pt>
                <c:pt idx="16">
                  <c:v>Адм. МО "Пашковское СП"</c:v>
                </c:pt>
                <c:pt idx="17">
                  <c:v>Адм.МО "Ленинское СП"</c:v>
                </c:pt>
                <c:pt idx="18">
                  <c:v>Адм. МО "Камышовское СП"</c:v>
                </c:pt>
                <c:pt idx="19">
                  <c:v>Адм. МО "Облученское ГП"</c:v>
                </c:pt>
                <c:pt idx="20">
                  <c:v>Адм. МО "Смидовичское ГП"</c:v>
                </c:pt>
                <c:pt idx="21">
                  <c:v>Адм. МО "Волочаевское ГП"</c:v>
                </c:pt>
                <c:pt idx="22">
                  <c:v>Адм. МО "Биробиджанский район"</c:v>
                </c:pt>
                <c:pt idx="23">
                  <c:v>Адм. МО "Кульдурское ГП"</c:v>
                </c:pt>
                <c:pt idx="24">
                  <c:v>Адм. МО "Смидовичский район"</c:v>
                </c:pt>
                <c:pt idx="25">
                  <c:v>Адм.  МО "Теплоозерское ГП"</c:v>
                </c:pt>
                <c:pt idx="26">
                  <c:v>Мэрия города МО "Город Биробиджан"</c:v>
                </c:pt>
                <c:pt idx="27">
                  <c:v>Адм. МО "Ленинский район"</c:v>
                </c:pt>
                <c:pt idx="28">
                  <c:v>Адм. МО "Бирское ГП"</c:v>
                </c:pt>
                <c:pt idx="29">
                  <c:v>Адм. МО "Облученский район"</c:v>
                </c:pt>
              </c:strCache>
            </c:strRef>
          </c:cat>
          <c:val>
            <c:numRef>
              <c:f>'Диаграмма по адм'!$C$2:$C$32</c:f>
              <c:numCache>
                <c:formatCode>0%</c:formatCode>
                <c:ptCount val="30"/>
                <c:pt idx="0">
                  <c:v>1.0049999999999999</c:v>
                </c:pt>
                <c:pt idx="1">
                  <c:v>1</c:v>
                </c:pt>
                <c:pt idx="2">
                  <c:v>1</c:v>
                </c:pt>
                <c:pt idx="3">
                  <c:v>0.98399999999999999</c:v>
                </c:pt>
                <c:pt idx="4">
                  <c:v>0.98199999999999998</c:v>
                </c:pt>
                <c:pt idx="5">
                  <c:v>0.98199999999999998</c:v>
                </c:pt>
                <c:pt idx="6">
                  <c:v>0.97699999999999998</c:v>
                </c:pt>
                <c:pt idx="7">
                  <c:v>0.96699999999999997</c:v>
                </c:pt>
                <c:pt idx="8">
                  <c:v>0.96599999999999997</c:v>
                </c:pt>
                <c:pt idx="9">
                  <c:v>0.96499999999999997</c:v>
                </c:pt>
                <c:pt idx="10">
                  <c:v>0.96499999999999997</c:v>
                </c:pt>
                <c:pt idx="11">
                  <c:v>0.95199999999999996</c:v>
                </c:pt>
                <c:pt idx="12">
                  <c:v>0.95</c:v>
                </c:pt>
                <c:pt idx="13">
                  <c:v>0.94499999999999995</c:v>
                </c:pt>
                <c:pt idx="14">
                  <c:v>0.94399999999999995</c:v>
                </c:pt>
                <c:pt idx="15">
                  <c:v>0.90400000000000003</c:v>
                </c:pt>
                <c:pt idx="16">
                  <c:v>0.878</c:v>
                </c:pt>
                <c:pt idx="17">
                  <c:v>0.76600000000000001</c:v>
                </c:pt>
                <c:pt idx="18">
                  <c:v>0.75900000000000001</c:v>
                </c:pt>
                <c:pt idx="19">
                  <c:v>0.58499999999999996</c:v>
                </c:pt>
                <c:pt idx="20">
                  <c:v>0.53300000000000003</c:v>
                </c:pt>
                <c:pt idx="21">
                  <c:v>0.47199999999999998</c:v>
                </c:pt>
                <c:pt idx="22">
                  <c:v>0.41699999999999998</c:v>
                </c:pt>
                <c:pt idx="23">
                  <c:v>0.37</c:v>
                </c:pt>
                <c:pt idx="24">
                  <c:v>0.33300000000000002</c:v>
                </c:pt>
                <c:pt idx="25">
                  <c:v>0.19400000000000001</c:v>
                </c:pt>
                <c:pt idx="26">
                  <c:v>0.13400000000000001</c:v>
                </c:pt>
                <c:pt idx="27">
                  <c:v>5.2999999999999999E-2</c:v>
                </c:pt>
                <c:pt idx="28">
                  <c:v>2.4E-2</c:v>
                </c:pt>
                <c:pt idx="2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A-443A-BC3F-84CF1C5DA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127336"/>
        <c:axId val="558128512"/>
      </c:barChart>
      <c:catAx>
        <c:axId val="558127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128512"/>
        <c:crosses val="autoZero"/>
        <c:auto val="1"/>
        <c:lblAlgn val="ctr"/>
        <c:lblOffset val="100"/>
        <c:noMultiLvlLbl val="0"/>
      </c:catAx>
      <c:valAx>
        <c:axId val="55812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12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56692102491317E-2"/>
          <c:y val="0"/>
          <c:w val="0.9679910564528027"/>
          <c:h val="0.6819998623767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Гистограмма!$H$206</c:f>
              <c:strCache>
                <c:ptCount val="1"/>
                <c:pt idx="0">
                  <c:v>Остаток средств, переходящий на 2018, 2019 годы для планирования КР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2350721486566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06079249226964E-3"/>
                  <c:y val="5.5579079139435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67717323417129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69976187433516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3844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99697539881354E-3"/>
                  <c:y val="5.79601108013297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3299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996975398813943E-3"/>
                  <c:y val="5.50283122955998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91219678575348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321777328370487E-17"/>
                  <c:y val="4.85005552665729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4.86731198781832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321777328370487E-17"/>
                  <c:y val="5.33539630914218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807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5.3654320009935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99697539881354E-3"/>
                  <c:y val="5.34077348543617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99697539881354E-3"/>
                  <c:y val="5.12264911652318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5.10818248741424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8.0643554656740973E-17"/>
                  <c:y val="4.89743767425199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0643554656740973E-17"/>
                  <c:y val="4.87939376049561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8.0643554656740973E-17"/>
                  <c:y val="4.8742190720118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0643554656740973E-17"/>
                  <c:y val="4.9733031071529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0643554656740973E-17"/>
                  <c:y val="4.93638282975364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5.08449141361689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4.65424981416118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4.58187167132537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4.8507754833159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6128710931348195E-16"/>
                  <c:y val="4.64178556450900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4.63728583539270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0"/>
                  <c:y val="4.53295961583111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1.6128710931348195E-16"/>
                  <c:y val="0.118318784418607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Гистограмма!$G$207:$G$232</c:f>
              <c:strCache>
                <c:ptCount val="26"/>
                <c:pt idx="0">
                  <c:v>всего</c:v>
                </c:pt>
                <c:pt idx="1">
                  <c:v>Г. Биробиджан</c:v>
                </c:pt>
                <c:pt idx="2">
                  <c:v>МО «Облученское ГП»</c:v>
                </c:pt>
                <c:pt idx="3">
                  <c:v>МО «Смидовичское ГП»</c:v>
                </c:pt>
                <c:pt idx="4">
                  <c:v>МО «Ленинское СП»</c:v>
                </c:pt>
                <c:pt idx="5">
                  <c:v>МО «Теплоозерское ГП»</c:v>
                </c:pt>
                <c:pt idx="6">
                  <c:v>МО «Бабстовское СП»</c:v>
                </c:pt>
                <c:pt idx="7">
                  <c:v>МО «Амурзетское СП»</c:v>
                </c:pt>
                <c:pt idx="8">
                  <c:v>МО «Волочаевское ГП»</c:v>
                </c:pt>
                <c:pt idx="9">
                  <c:v>МО «Камышовское СП»</c:v>
                </c:pt>
                <c:pt idx="10">
                  <c:v>МО «Бирофельдское СП»</c:v>
                </c:pt>
                <c:pt idx="11">
                  <c:v>МО «Кульдурское ГП»</c:v>
                </c:pt>
                <c:pt idx="12">
                  <c:v>МО «Найфельдское СП»</c:v>
                </c:pt>
                <c:pt idx="13">
                  <c:v>МО «Биджанское СП»</c:v>
                </c:pt>
                <c:pt idx="14">
                  <c:v>МО «Валдгеймское СП»</c:v>
                </c:pt>
                <c:pt idx="15">
                  <c:v>МО «Известковское ГП»</c:v>
                </c:pt>
                <c:pt idx="16">
                  <c:v>МО «Дубовское СП»</c:v>
                </c:pt>
                <c:pt idx="17">
                  <c:v>МО «Бирское ГП»</c:v>
                </c:pt>
                <c:pt idx="18">
                  <c:v>МО «Николаевское ГП»</c:v>
                </c:pt>
                <c:pt idx="19">
                  <c:v>МО «Дежневское СП»</c:v>
                </c:pt>
                <c:pt idx="20">
                  <c:v>МО «Бираканское СП»</c:v>
                </c:pt>
                <c:pt idx="21">
                  <c:v>МО «Волочаевское СП»</c:v>
                </c:pt>
                <c:pt idx="22">
                  <c:v>МО «Полевское СП»</c:v>
                </c:pt>
                <c:pt idx="23">
                  <c:v>МО «Приамурское ГП»</c:v>
                </c:pt>
                <c:pt idx="24">
                  <c:v>МО «Нагибоское СП»</c:v>
                </c:pt>
                <c:pt idx="25">
                  <c:v>МО «Пашковское СП»</c:v>
                </c:pt>
              </c:strCache>
            </c:strRef>
          </c:cat>
          <c:val>
            <c:numRef>
              <c:f>Гистограмма!$I$207:$I$232</c:f>
              <c:numCache>
                <c:formatCode>0</c:formatCode>
                <c:ptCount val="26"/>
                <c:pt idx="0">
                  <c:v>63931.1</c:v>
                </c:pt>
                <c:pt idx="1">
                  <c:v>38759.9</c:v>
                </c:pt>
                <c:pt idx="2">
                  <c:v>10435.9</c:v>
                </c:pt>
                <c:pt idx="3">
                  <c:v>8844.4</c:v>
                </c:pt>
                <c:pt idx="4">
                  <c:v>8299.2999999999993</c:v>
                </c:pt>
                <c:pt idx="5">
                  <c:v>7947.4</c:v>
                </c:pt>
                <c:pt idx="6">
                  <c:v>6273.7</c:v>
                </c:pt>
                <c:pt idx="7">
                  <c:v>5999.4</c:v>
                </c:pt>
                <c:pt idx="8">
                  <c:v>5980.9</c:v>
                </c:pt>
                <c:pt idx="9">
                  <c:v>5807.1</c:v>
                </c:pt>
                <c:pt idx="10">
                  <c:v>5713.1</c:v>
                </c:pt>
                <c:pt idx="11">
                  <c:v>5667.2</c:v>
                </c:pt>
                <c:pt idx="12">
                  <c:v>5602.2</c:v>
                </c:pt>
                <c:pt idx="13">
                  <c:v>5575.3</c:v>
                </c:pt>
                <c:pt idx="14">
                  <c:v>5557.5</c:v>
                </c:pt>
                <c:pt idx="15">
                  <c:v>5531.3</c:v>
                </c:pt>
                <c:pt idx="16">
                  <c:v>5515.2</c:v>
                </c:pt>
                <c:pt idx="17">
                  <c:v>5495.4</c:v>
                </c:pt>
                <c:pt idx="18">
                  <c:v>5446.5</c:v>
                </c:pt>
                <c:pt idx="19">
                  <c:v>5340.4</c:v>
                </c:pt>
                <c:pt idx="20">
                  <c:v>5262.4</c:v>
                </c:pt>
                <c:pt idx="21">
                  <c:v>5127.8</c:v>
                </c:pt>
                <c:pt idx="22">
                  <c:v>4096.5</c:v>
                </c:pt>
                <c:pt idx="23">
                  <c:v>4048.4</c:v>
                </c:pt>
                <c:pt idx="24">
                  <c:v>4040</c:v>
                </c:pt>
                <c:pt idx="25">
                  <c:v>4036.8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"/>
        <c:axId val="502516536"/>
        <c:axId val="502512616"/>
      </c:barChart>
      <c:catAx>
        <c:axId val="50251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512616"/>
        <c:crosses val="autoZero"/>
        <c:auto val="1"/>
        <c:lblAlgn val="ctr"/>
        <c:lblOffset val="100"/>
        <c:noMultiLvlLbl val="0"/>
      </c:catAx>
      <c:valAx>
        <c:axId val="502512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0251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49141648813332E-2"/>
          <c:y val="0"/>
          <c:w val="0.97815085835118665"/>
          <c:h val="0.68880256256786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Гистограмма!$B$235</c:f>
              <c:strCache>
                <c:ptCount val="1"/>
                <c:pt idx="0">
                  <c:v>Начисленные проценты на ФКР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530757559042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6.4789189070218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324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183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121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119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43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0769002749052335E-17"/>
                  <c:y val="5.49149044847901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8.0769002749052335E-17"/>
                  <c:y val="5.8254736035743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0769002749052335E-17"/>
                  <c:y val="5.82013223510503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0769002749052335E-17"/>
                  <c:y val="5.46854135279416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6153800549810467E-16"/>
                  <c:y val="5.7880303421938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5.7857488531491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6153800549810467E-16"/>
                  <c:y val="5.77428772583050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6153800549810467E-16"/>
                  <c:y val="5.77044945602590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6153800549810467E-16"/>
                  <c:y val="5.70321263182645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5.896736584911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0"/>
                  <c:y val="5.87762575903127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Гистограмма!$A$236:$A$262</c:f>
              <c:strCache>
                <c:ptCount val="26"/>
                <c:pt idx="0">
                  <c:v>всего</c:v>
                </c:pt>
                <c:pt idx="1">
                  <c:v>Г. Биробиджан</c:v>
                </c:pt>
                <c:pt idx="2">
                  <c:v>МО «Облученское ГП»</c:v>
                </c:pt>
                <c:pt idx="3">
                  <c:v>МО «Смидовичское ГП»</c:v>
                </c:pt>
                <c:pt idx="4">
                  <c:v>МО «Теплоозерское ГП»</c:v>
                </c:pt>
                <c:pt idx="5">
                  <c:v>МО «Приамурское ГП»</c:v>
                </c:pt>
                <c:pt idx="6">
                  <c:v>МО «Ленинское СП»</c:v>
                </c:pt>
                <c:pt idx="7">
                  <c:v>МО «Николаевское ГП»</c:v>
                </c:pt>
                <c:pt idx="8">
                  <c:v>МО «Амурзетское СП»</c:v>
                </c:pt>
                <c:pt idx="9">
                  <c:v>МО «Известковское ГП»</c:v>
                </c:pt>
                <c:pt idx="10">
                  <c:v>МО «Бирское ГП»</c:v>
                </c:pt>
                <c:pt idx="11">
                  <c:v>МО «Бабстовское СП»</c:v>
                </c:pt>
                <c:pt idx="12">
                  <c:v>МО «Кульдурское ГП»</c:v>
                </c:pt>
                <c:pt idx="13">
                  <c:v>МО «Волочаевское ГП»</c:v>
                </c:pt>
                <c:pt idx="14">
                  <c:v>МО «Птичнинское СП»</c:v>
                </c:pt>
                <c:pt idx="15">
                  <c:v>МО «Камышовское СП»</c:v>
                </c:pt>
                <c:pt idx="16">
                  <c:v>МО «Волочаевское СП»</c:v>
                </c:pt>
                <c:pt idx="17">
                  <c:v>МО «Бирофельдское СП»</c:v>
                </c:pt>
                <c:pt idx="18">
                  <c:v>МО «Найфельдское СП»</c:v>
                </c:pt>
                <c:pt idx="19">
                  <c:v>МО «Бираканское СП»</c:v>
                </c:pt>
                <c:pt idx="20">
                  <c:v>МО «Валдгеймское СП»</c:v>
                </c:pt>
                <c:pt idx="21">
                  <c:v>МО «Биджанское СП»</c:v>
                </c:pt>
                <c:pt idx="22">
                  <c:v>МО «Дубовское СП»</c:v>
                </c:pt>
                <c:pt idx="23">
                  <c:v>МО «Дежневское СП»</c:v>
                </c:pt>
                <c:pt idx="24">
                  <c:v>МО «Полевское СП»</c:v>
                </c:pt>
                <c:pt idx="25">
                  <c:v>МО «Нагибоское СП»</c:v>
                </c:pt>
              </c:strCache>
            </c:strRef>
          </c:cat>
          <c:val>
            <c:numRef>
              <c:f>Гистограмма!$C$236:$C$261</c:f>
              <c:numCache>
                <c:formatCode>0</c:formatCode>
                <c:ptCount val="26"/>
                <c:pt idx="0">
                  <c:v>5578.3</c:v>
                </c:pt>
                <c:pt idx="1">
                  <c:v>4042.1</c:v>
                </c:pt>
                <c:pt idx="2">
                  <c:v>1323.5</c:v>
                </c:pt>
                <c:pt idx="3">
                  <c:v>1182.7</c:v>
                </c:pt>
                <c:pt idx="4">
                  <c:v>1143.3</c:v>
                </c:pt>
                <c:pt idx="5">
                  <c:v>1121.3</c:v>
                </c:pt>
                <c:pt idx="6">
                  <c:v>1119</c:v>
                </c:pt>
                <c:pt idx="7">
                  <c:v>874.8</c:v>
                </c:pt>
                <c:pt idx="8">
                  <c:v>869.2</c:v>
                </c:pt>
                <c:pt idx="9">
                  <c:v>858.8</c:v>
                </c:pt>
                <c:pt idx="10">
                  <c:v>850.7</c:v>
                </c:pt>
                <c:pt idx="11">
                  <c:v>850.5</c:v>
                </c:pt>
                <c:pt idx="12">
                  <c:v>742.7</c:v>
                </c:pt>
                <c:pt idx="13">
                  <c:v>740.9</c:v>
                </c:pt>
                <c:pt idx="14">
                  <c:v>738.7</c:v>
                </c:pt>
                <c:pt idx="15">
                  <c:v>629.4</c:v>
                </c:pt>
                <c:pt idx="16">
                  <c:v>628.5</c:v>
                </c:pt>
                <c:pt idx="17">
                  <c:v>627.79999999999995</c:v>
                </c:pt>
                <c:pt idx="18">
                  <c:v>626.4</c:v>
                </c:pt>
                <c:pt idx="19">
                  <c:v>623.6</c:v>
                </c:pt>
                <c:pt idx="20">
                  <c:v>623.29999999999995</c:v>
                </c:pt>
                <c:pt idx="21">
                  <c:v>621.79999999999995</c:v>
                </c:pt>
                <c:pt idx="22">
                  <c:v>621.29999999999995</c:v>
                </c:pt>
                <c:pt idx="23">
                  <c:v>612.5</c:v>
                </c:pt>
                <c:pt idx="24">
                  <c:v>504</c:v>
                </c:pt>
                <c:pt idx="25">
                  <c:v>501.5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"/>
        <c:axId val="558128120"/>
        <c:axId val="558125768"/>
      </c:barChart>
      <c:catAx>
        <c:axId val="55812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125768"/>
        <c:crosses val="autoZero"/>
        <c:auto val="1"/>
        <c:lblAlgn val="ctr"/>
        <c:lblOffset val="100"/>
        <c:noMultiLvlLbl val="0"/>
      </c:catAx>
      <c:valAx>
        <c:axId val="558125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5812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[Книга1]Лист1!$C$1</c:f>
              <c:strCache>
                <c:ptCount val="1"/>
                <c:pt idx="0">
                  <c:v>Физическим лицам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48492935882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1533422294702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86843416163015E-17"/>
                  <c:y val="0.13979905811760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[Книга1]Лист1!$B$2:$B$4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[Книга1]Лист1!$C$2:$C$4</c:f>
              <c:numCache>
                <c:formatCode>General</c:formatCode>
                <c:ptCount val="3"/>
                <c:pt idx="0">
                  <c:v>2853</c:v>
                </c:pt>
                <c:pt idx="1">
                  <c:v>3361</c:v>
                </c:pt>
                <c:pt idx="2">
                  <c:v>11000</c:v>
                </c:pt>
              </c:numCache>
            </c:numRef>
          </c:val>
        </c:ser>
        <c:ser>
          <c:idx val="1"/>
          <c:order val="1"/>
          <c:tx>
            <c:strRef>
              <c:f>[Книга1]Лист1!$D$1</c:f>
              <c:strCache>
                <c:ptCount val="1"/>
                <c:pt idx="0">
                  <c:v>Юридическим лицам (в том числе МО)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20274373637445E-2"/>
                  <c:y val="-3.141876466667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814937205252311E-2"/>
                  <c:y val="-3.4901680030021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46915031540875E-2"/>
                  <c:y val="-3.8390639259747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[Книга1]Лист1!$B$2:$B$4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[Книга1]Лист1!$D$2:$D$4</c:f>
              <c:numCache>
                <c:formatCode>General</c:formatCode>
                <c:ptCount val="3"/>
                <c:pt idx="0">
                  <c:v>311</c:v>
                </c:pt>
                <c:pt idx="1">
                  <c:v>356</c:v>
                </c:pt>
                <c:pt idx="2">
                  <c:v>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674880"/>
        <c:axId val="432670176"/>
        <c:axId val="0"/>
      </c:bar3DChart>
      <c:catAx>
        <c:axId val="4326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70176"/>
        <c:crosses val="autoZero"/>
        <c:auto val="1"/>
        <c:lblAlgn val="ctr"/>
        <c:lblOffset val="100"/>
        <c:noMultiLvlLbl val="0"/>
      </c:catAx>
      <c:valAx>
        <c:axId val="4326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7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>
                <a:solidFill>
                  <a:schemeClr val="tx1"/>
                </a:solidFill>
                <a:effectLst/>
              </a:rPr>
              <a:t>г. Биробиджан</a:t>
            </a:r>
            <a:r>
              <a:rPr lang="ru-RU" sz="1600" b="1" i="0" u="none" strike="noStrike" baseline="0">
                <a:solidFill>
                  <a:schemeClr val="tx1"/>
                </a:solidFill>
              </a:rPr>
              <a:t> </a:t>
            </a:r>
            <a:endParaRPr lang="ru-RU" sz="16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102396246144653E-2"/>
          <c:y val="0.13208333333333333"/>
          <c:w val="0.90179520750771069"/>
          <c:h val="0.70762100595523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Лист1!$A$75</c:f>
              <c:strCache>
                <c:ptCount val="1"/>
                <c:pt idx="0">
                  <c:v>Оплачено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Лист1!$B$75:$D$75</c:f>
              <c:numCache>
                <c:formatCode>General</c:formatCode>
                <c:ptCount val="3"/>
                <c:pt idx="0">
                  <c:v>15</c:v>
                </c:pt>
                <c:pt idx="1">
                  <c:v>155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Лист1!$A$76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Лист1!$B$76:$D$76</c:f>
              <c:numCache>
                <c:formatCode>General</c:formatCode>
                <c:ptCount val="3"/>
                <c:pt idx="0">
                  <c:v>25</c:v>
                </c:pt>
                <c:pt idx="1">
                  <c:v>71</c:v>
                </c:pt>
                <c:pt idx="2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32674488"/>
        <c:axId val="432669784"/>
      </c:barChart>
      <c:catAx>
        <c:axId val="43267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69784"/>
        <c:crosses val="autoZero"/>
        <c:auto val="1"/>
        <c:lblAlgn val="ctr"/>
        <c:lblOffset val="100"/>
        <c:noMultiLvlLbl val="0"/>
      </c:catAx>
      <c:valAx>
        <c:axId val="432669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267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9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6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3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5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8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7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2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6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2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0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0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9B115A-9F97-4243-B9FE-BD833B80D355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8A8CE3-E578-4195-872A-7BD98DD3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92" y="1572930"/>
            <a:ext cx="1675998" cy="22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9991" y="143463"/>
            <a:ext cx="12192000" cy="16197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 на совещание с главами муниципальных 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6662" y="2659735"/>
            <a:ext cx="389273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</a:rPr>
              <a:t>НЕКОММЕРЧЕСКАЯ ОРГАНИЗАЦИЯ – ФОНД «РЕГИОНАЛЬНЫЙ ОПЕРАТОР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</a:rPr>
              <a:t>ПО ПРОВЕДЕНИЮ КАПИТАЛЬНОГО РЕМОНТА МНОГОКВАРТИРНЫХ ДОМОВ ЕВРЕЙСКОЙ АВТОНОМНОЙ ОБЛАСТИ»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86" y="2659564"/>
            <a:ext cx="3915321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202131"/>
            <a:ext cx="1067752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 взыскания задолженности по заявлений о выдаче судебных приказов, исковых заявлений в разрезе по муниципальным районам (тыс. руб.)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5945988"/>
              </p:ext>
            </p:extLst>
          </p:nvPr>
        </p:nvGraphicFramePr>
        <p:xfrm>
          <a:off x="1972789" y="1883208"/>
          <a:ext cx="3135405" cy="408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3050055"/>
              </p:ext>
            </p:extLst>
          </p:nvPr>
        </p:nvGraphicFramePr>
        <p:xfrm>
          <a:off x="8243599" y="1883208"/>
          <a:ext cx="3135405" cy="408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18791642"/>
              </p:ext>
            </p:extLst>
          </p:nvPr>
        </p:nvGraphicFramePr>
        <p:xfrm>
          <a:off x="5108194" y="1883209"/>
          <a:ext cx="3135405" cy="408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0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7786124"/>
              </p:ext>
            </p:extLst>
          </p:nvPr>
        </p:nvGraphicFramePr>
        <p:xfrm>
          <a:off x="1946344" y="1998710"/>
          <a:ext cx="3135405" cy="408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506152"/>
              </p:ext>
            </p:extLst>
          </p:nvPr>
        </p:nvGraphicFramePr>
        <p:xfrm>
          <a:off x="5081749" y="1998710"/>
          <a:ext cx="3135405" cy="408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0596105"/>
              </p:ext>
            </p:extLst>
          </p:nvPr>
        </p:nvGraphicFramePr>
        <p:xfrm>
          <a:off x="8217154" y="1998710"/>
          <a:ext cx="3135405" cy="408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514475" y="202131"/>
            <a:ext cx="10677525" cy="11843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 взыскания задолженности по заявлений о выдаче судебных приказов, исковых заявлений в разрезе по муниципальным районам (тыс. руб.)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4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задолженности физических лиц по МО в тыс. руб. (должники ни разу не платившие взносы)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0668588"/>
              </p:ext>
            </p:extLst>
          </p:nvPr>
        </p:nvGraphicFramePr>
        <p:xfrm>
          <a:off x="1491916" y="1059915"/>
          <a:ext cx="10700083" cy="522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48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исковых заявлений по обеспечению допуска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06870656"/>
              </p:ext>
            </p:extLst>
          </p:nvPr>
        </p:nvGraphicFramePr>
        <p:xfrm>
          <a:off x="2223436" y="1443789"/>
          <a:ext cx="9066997" cy="45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99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Количество обращений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граждан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62672798"/>
              </p:ext>
            </p:extLst>
          </p:nvPr>
        </p:nvGraphicFramePr>
        <p:xfrm>
          <a:off x="3099335" y="1309037"/>
          <a:ext cx="7421078" cy="450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59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Информационные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проценту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собираемости взносов</a:t>
            </a:r>
          </a:p>
        </p:txBody>
      </p:sp>
      <p:pic>
        <p:nvPicPr>
          <p:cNvPr id="3" name="Рисунок 2" descr="C:\Users\Yurist3\Music\Desktop\МАША\фото статей\IMG_07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4" y="1480185"/>
            <a:ext cx="5166477" cy="4552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20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Низкая собираемость информационных встречах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 descr="C:\Users\Yurist3\Music\Desktop\МАША\фото статей\IMG_3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07" y="1706129"/>
            <a:ext cx="3386539" cy="451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658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Семинар НП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«ЖКХ-Контроль» в с. Ленинское</a:t>
            </a:r>
          </a:p>
        </p:txBody>
      </p:sp>
      <p:pic>
        <p:nvPicPr>
          <p:cNvPr id="3" name="Рисунок 2" descr="http://www.fkr-eao.ru/files/upDSGX_AO4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08" y="1919537"/>
            <a:ext cx="7009991" cy="394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12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Акция – опрос «Капитальный ремонт в нашей жизни»</a:t>
            </a:r>
          </a:p>
        </p:txBody>
      </p:sp>
      <p:pic>
        <p:nvPicPr>
          <p:cNvPr id="3" name="Рисунок 2" descr="C:\Users\Yurist3\Music\Desktop\МАША\фото статей\IMG_37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06" y="1339362"/>
            <a:ext cx="3850106" cy="513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64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Акция – опрос «Капитальный ремонт в нашей жизни»</a:t>
            </a:r>
          </a:p>
        </p:txBody>
      </p:sp>
      <p:pic>
        <p:nvPicPr>
          <p:cNvPr id="3" name="Рисунок 2" descr="C:\Users\Yurist3\Music\Desktop\МАША\фото статей\IMG_37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95" y="1762778"/>
            <a:ext cx="6233726" cy="424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71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конструктивных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элементов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3925581"/>
              </p:ext>
            </p:extLst>
          </p:nvPr>
        </p:nvGraphicFramePr>
        <p:xfrm>
          <a:off x="2223435" y="1309036"/>
          <a:ext cx="8681987" cy="507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1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168" y="1"/>
            <a:ext cx="10603832" cy="11843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Обучающий семинар «Проект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грамотного потребителя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 descr="yr23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38" y="1797517"/>
            <a:ext cx="4506227" cy="450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033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Изготовления информационных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листовок и брошюр</a:t>
            </a:r>
          </a:p>
        </p:txBody>
      </p:sp>
      <p:pic>
        <p:nvPicPr>
          <p:cNvPr id="3" name="Рисунок 2" descr="C:\Users\Yurist3\Music\Desktop\МАША\фото статей\IMG_3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13" y="1747335"/>
            <a:ext cx="5739649" cy="4139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897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 НКО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«РОКР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 FKR-EAO.ru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07" y="1433595"/>
            <a:ext cx="8217385" cy="462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3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Обратная связь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гражданами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05" y="1276316"/>
            <a:ext cx="8102265" cy="455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76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8834" y="0"/>
            <a:ext cx="10633167" cy="11408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Бираканское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городское поселение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68" y="1140823"/>
            <a:ext cx="7858897" cy="514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45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8834" y="0"/>
            <a:ext cx="10633167" cy="11408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Бирофельдское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сельское поселение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45" y="1140823"/>
            <a:ext cx="7918743" cy="53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91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8834" y="0"/>
            <a:ext cx="10633167" cy="11408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Смидовичское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городское поселение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8" y="1140823"/>
            <a:ext cx="732480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8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Исполнения целевого показателя за 3 года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0518447"/>
              </p:ext>
            </p:extLst>
          </p:nvPr>
        </p:nvGraphicFramePr>
        <p:xfrm>
          <a:off x="2974206" y="1799021"/>
          <a:ext cx="7873465" cy="462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 процента собираемости взносов на капитальный ремонт по годам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321702"/>
              </p:ext>
            </p:extLst>
          </p:nvPr>
        </p:nvGraphicFramePr>
        <p:xfrm>
          <a:off x="3040062" y="1153160"/>
          <a:ext cx="6111875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1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 собираемости взносов по поселениям области на конец 2017 года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41237"/>
              </p:ext>
            </p:extLst>
          </p:nvPr>
        </p:nvGraphicFramePr>
        <p:xfrm>
          <a:off x="1614487" y="521017"/>
          <a:ext cx="10577513" cy="609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65" y="1"/>
            <a:ext cx="1071933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 собираемости взносов за муниципальную собственность за период 2015-2017 годы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708264"/>
              </p:ext>
            </p:extLst>
          </p:nvPr>
        </p:nvGraphicFramePr>
        <p:xfrm>
          <a:off x="2066924" y="1114425"/>
          <a:ext cx="9934576" cy="574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5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Остаток средств для планирования КР в 2019 году (тыс. руб.)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659154"/>
              </p:ext>
            </p:extLst>
          </p:nvPr>
        </p:nvGraphicFramePr>
        <p:xfrm>
          <a:off x="1295400" y="1000125"/>
          <a:ext cx="108965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Начисленные проценты на ФКР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719358"/>
              </p:ext>
            </p:extLst>
          </p:nvPr>
        </p:nvGraphicFramePr>
        <p:xfrm>
          <a:off x="1219200" y="985155"/>
          <a:ext cx="10972800" cy="508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4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1"/>
            <a:ext cx="10611895" cy="11843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направленных уведомлений о задолженности, за период с 2015 по 2017 г.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39912418"/>
              </p:ext>
            </p:extLst>
          </p:nvPr>
        </p:nvGraphicFramePr>
        <p:xfrm>
          <a:off x="2666198" y="1645920"/>
          <a:ext cx="8441355" cy="470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6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717</TotalTime>
  <Words>381</Words>
  <Application>Microsoft Office PowerPoint</Application>
  <PresentationFormat>Широкоэкранный</PresentationFormat>
  <Paragraphs>166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Book Antiqua</vt:lpstr>
      <vt:lpstr>Calibri</vt:lpstr>
      <vt:lpstr>Corbel</vt:lpstr>
      <vt:lpstr>Times New Roman</vt:lpstr>
      <vt:lpstr>Параллакс</vt:lpstr>
      <vt:lpstr>Доклад на совещание с главами муниципальных образований</vt:lpstr>
      <vt:lpstr>Количество конструктивных элементов</vt:lpstr>
      <vt:lpstr>Исполнения целевого показателя за 3 года</vt:lpstr>
      <vt:lpstr>Динамика процента собираемости взносов на капитальный ремонт по годам</vt:lpstr>
      <vt:lpstr>Процент собираемости взносов по поселениям области на конец 2017 года</vt:lpstr>
      <vt:lpstr>Процент собираемости взносов за муниципальную собственность за период 2015-2017 годы</vt:lpstr>
      <vt:lpstr>Остаток средств для планирования КР в 2019 году (тыс. руб.)</vt:lpstr>
      <vt:lpstr>Начисленные проценты на ФКР</vt:lpstr>
      <vt:lpstr>Количество направленных уведомлений о задолженности, за период с 2015 по 2017 г.</vt:lpstr>
      <vt:lpstr>Динамика взыскания задолженности по заявлений о выдаче судебных приказов, исковых заявлений в разрезе по муниципальным районам (тыс. руб.)</vt:lpstr>
      <vt:lpstr>Презентация PowerPoint</vt:lpstr>
      <vt:lpstr>Сумма задолженности физических лиц по МО в тыс. руб. (должники ни разу не платившие взносы)</vt:lpstr>
      <vt:lpstr>Количество исковых заявлений по обеспечению допуска</vt:lpstr>
      <vt:lpstr>Количество обращений граждан</vt:lpstr>
      <vt:lpstr>Информационные встречи по проценту собираемости взносов</vt:lpstr>
      <vt:lpstr>Низкая собираемость информационных встречах </vt:lpstr>
      <vt:lpstr>Семинар НП «ЖКХ-Контроль» в с. Ленинское</vt:lpstr>
      <vt:lpstr>Акция – опрос «Капитальный ремонт в нашей жизни»</vt:lpstr>
      <vt:lpstr>Акция – опрос «Капитальный ремонт в нашей жизни»</vt:lpstr>
      <vt:lpstr>Обучающий семинар «Проект грамотного потребителя»</vt:lpstr>
      <vt:lpstr>Изготовления информационных листовок и брошюр</vt:lpstr>
      <vt:lpstr>Сайт НКО «РОКР»  -  FKR-EAO.ru</vt:lpstr>
      <vt:lpstr>Обратная связь с гражданами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совещание с главами муниципальных образований</dc:title>
  <dc:creator>Alex</dc:creator>
  <cp:lastModifiedBy>Alex</cp:lastModifiedBy>
  <cp:revision>32</cp:revision>
  <dcterms:created xsi:type="dcterms:W3CDTF">2018-03-05T00:10:04Z</dcterms:created>
  <dcterms:modified xsi:type="dcterms:W3CDTF">2018-03-07T00:14:01Z</dcterms:modified>
</cp:coreProperties>
</file>